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4"/>
  </p:notesMasterIdLst>
  <p:handoutMasterIdLst>
    <p:handoutMasterId r:id="rId15"/>
  </p:handoutMasterIdLst>
  <p:sldIdLst>
    <p:sldId id="256" r:id="rId2"/>
    <p:sldId id="260" r:id="rId3"/>
    <p:sldId id="257" r:id="rId4"/>
    <p:sldId id="258" r:id="rId5"/>
    <p:sldId id="259" r:id="rId6"/>
    <p:sldId id="261" r:id="rId7"/>
    <p:sldId id="262" r:id="rId8"/>
    <p:sldId id="263" r:id="rId9"/>
    <p:sldId id="264" r:id="rId10"/>
    <p:sldId id="266" r:id="rId11"/>
    <p:sldId id="267" r:id="rId12"/>
    <p:sldId id="268"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6" d="100"/>
          <a:sy n="76" d="100"/>
        </p:scale>
        <p:origin x="3234" y="96"/>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4/5/2020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F66DEB72-6EF1-49B3-91CF-7B379A4650C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4" tIns="48327" rIns="96654" bIns="48327" rtlCol="0"/>
          <a:lstStyle>
            <a:lvl1pPr algn="r">
              <a:defRPr sz="1200"/>
            </a:lvl1pPr>
          </a:lstStyle>
          <a:p>
            <a:r>
              <a:rPr lang="en-US"/>
              <a:t>4/5/2020 am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4" tIns="48327" rIns="96654" bIns="48327"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4" tIns="48327" rIns="96654" bIns="48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54" tIns="48327" rIns="96654" bIns="48327"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4" tIns="48327" rIns="96654" bIns="48327" rtlCol="0" anchor="b"/>
          <a:lstStyle>
            <a:lvl1pPr algn="r">
              <a:defRPr sz="1200"/>
            </a:lvl1pPr>
          </a:lstStyle>
          <a:p>
            <a:fld id="{83B4EC03-0637-42E6-9FB1-D091FB4989FA}"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93A04A-E0C7-46A6-A55C-C624B137D69F}"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330FC-B4C7-4A28-8BCD-866FFE74E800}"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8767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2F62B-3D33-4241-B6F2-0EC1E424973A}"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3364223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2F62B-3D33-4241-B6F2-0EC1E424973A}"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268959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2F62B-3D33-4241-B6F2-0EC1E424973A}"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46996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AE66A1-1287-4196-933F-B6DE7C86BD0C}" type="datetime1">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330FC-B4C7-4A28-8BCD-866FFE74E800}"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0032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A2F62B-3D33-4241-B6F2-0EC1E424973A}" type="datetime1">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1864943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2F62B-3D33-4241-B6F2-0EC1E424973A}" type="datetime1">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283773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163DBD-B518-4AD8-8FBE-A09613DF7D2C}" type="datetime1">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2471318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69C695D-A010-4B4F-B976-181CAE83F2A4}" type="datetime1">
              <a:rPr lang="en-US" smtClean="0"/>
              <a:t>4/5/2020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383867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EA2F62B-3D33-4241-B6F2-0EC1E424973A}" type="datetime1">
              <a:rPr lang="en-US" smtClean="0"/>
              <a:t>4/5/2020</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93330FC-B4C7-4A28-8BCD-866FFE74E800}" type="slidenum">
              <a:rPr lang="en-US" smtClean="0"/>
              <a:t>‹#›</a:t>
            </a:fld>
            <a:endParaRPr lang="en-US"/>
          </a:p>
        </p:txBody>
      </p:sp>
    </p:spTree>
    <p:extLst>
      <p:ext uri="{BB962C8B-B14F-4D97-AF65-F5344CB8AC3E}">
        <p14:creationId xmlns:p14="http://schemas.microsoft.com/office/powerpoint/2010/main" val="226308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56ED0E-58B1-4A3E-A17D-FF5E0B54E203}" type="datetime1">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330FC-B4C7-4A28-8BCD-866FFE74E800}" type="slidenum">
              <a:rPr lang="en-US" smtClean="0"/>
              <a:t>‹#›</a:t>
            </a:fld>
            <a:endParaRPr lang="en-US"/>
          </a:p>
        </p:txBody>
      </p:sp>
    </p:spTree>
    <p:extLst>
      <p:ext uri="{BB962C8B-B14F-4D97-AF65-F5344CB8AC3E}">
        <p14:creationId xmlns:p14="http://schemas.microsoft.com/office/powerpoint/2010/main" val="207214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EA2F62B-3D33-4241-B6F2-0EC1E424973A}" type="datetime1">
              <a:rPr lang="en-US" smtClean="0"/>
              <a:t>4/5/2020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93330FC-B4C7-4A28-8BCD-866FFE74E800}"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061789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fifthstreeteas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130665"/>
            <a:ext cx="7543800" cy="2194447"/>
          </a:xfrm>
        </p:spPr>
        <p:txBody>
          <a:bodyPr>
            <a:spAutoFit/>
          </a:bodyPr>
          <a:lstStyle/>
          <a:p>
            <a:r>
              <a:rPr lang="en-US" b="1" baseline="0" dirty="0">
                <a:solidFill>
                  <a:schemeClr val="tx1"/>
                </a:solidFill>
              </a:rPr>
              <a:t>Singing In A Foreign Land</a:t>
            </a:r>
            <a:endParaRPr lang="en-US" dirty="0">
              <a:solidFill>
                <a:schemeClr val="tx1"/>
              </a:solidFill>
            </a:endParaRPr>
          </a:p>
        </p:txBody>
      </p:sp>
      <p:sp>
        <p:nvSpPr>
          <p:cNvPr id="3" name="Subtitle 2"/>
          <p:cNvSpPr>
            <a:spLocks noGrp="1"/>
          </p:cNvSpPr>
          <p:nvPr>
            <p:ph type="subTitle" idx="1"/>
          </p:nvPr>
        </p:nvSpPr>
        <p:spPr>
          <a:xfrm>
            <a:off x="825038" y="4455621"/>
            <a:ext cx="7543800" cy="590931"/>
          </a:xfrm>
        </p:spPr>
        <p:txBody>
          <a:bodyPr>
            <a:spAutoFit/>
          </a:bodyPr>
          <a:lstStyle/>
          <a:p>
            <a:r>
              <a:rPr lang="en-US" sz="3600" b="1" dirty="0"/>
              <a:t>Psalm 137</a:t>
            </a:r>
            <a:endParaRPr lang="en-US" sz="3600" dirty="0"/>
          </a:p>
        </p:txBody>
      </p:sp>
      <p:sp>
        <p:nvSpPr>
          <p:cNvPr id="4" name="Slide Number Placeholder 3"/>
          <p:cNvSpPr>
            <a:spLocks noGrp="1"/>
          </p:cNvSpPr>
          <p:nvPr>
            <p:ph type="sldNum" sz="quarter" idx="12"/>
          </p:nvPr>
        </p:nvSpPr>
        <p:spPr/>
        <p:txBody>
          <a:bodyPr/>
          <a:lstStyle/>
          <a:p>
            <a:fld id="{293330FC-B4C7-4A28-8BCD-866FFE74E800}" type="slidenum">
              <a:rPr lang="en-US" smtClean="0"/>
              <a:t>1</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2959" y="1845734"/>
            <a:ext cx="7543801" cy="3567130"/>
          </a:xfrm>
        </p:spPr>
        <p:txBody>
          <a:bodyPr>
            <a:spAutoFit/>
          </a:bodyPr>
          <a:lstStyle/>
          <a:p>
            <a:pPr>
              <a:buNone/>
            </a:pPr>
            <a:r>
              <a:rPr lang="en-US" sz="3200" b="1" dirty="0">
                <a:solidFill>
                  <a:schemeClr val="tx1"/>
                </a:solidFill>
              </a:rPr>
              <a:t>We live in a foreign land.</a:t>
            </a:r>
          </a:p>
          <a:p>
            <a:r>
              <a:rPr lang="en-US" sz="2800" b="1" u="sng" dirty="0">
                <a:solidFill>
                  <a:schemeClr val="tx1"/>
                </a:solidFill>
              </a:rPr>
              <a:t>Christians Compromise, No Conviction</a:t>
            </a:r>
            <a:r>
              <a:rPr lang="en-US" sz="2800" b="1" dirty="0">
                <a:solidFill>
                  <a:schemeClr val="tx1"/>
                </a:solidFill>
              </a:rPr>
              <a:t>.</a:t>
            </a:r>
            <a:br>
              <a:rPr lang="en-US" sz="3200" dirty="0">
                <a:solidFill>
                  <a:schemeClr val="tx1"/>
                </a:solidFill>
              </a:rPr>
            </a:br>
            <a:r>
              <a:rPr lang="en-US" sz="3200" dirty="0">
                <a:solidFill>
                  <a:schemeClr val="tx1"/>
                </a:solidFill>
              </a:rPr>
              <a:t>Ezekiel 22:23-31; (Luke 14:33 – Deny self).</a:t>
            </a:r>
          </a:p>
          <a:p>
            <a:r>
              <a:rPr lang="en-US" sz="2800" b="1" u="sng" dirty="0">
                <a:solidFill>
                  <a:schemeClr val="tx1"/>
                </a:solidFill>
              </a:rPr>
              <a:t>Personal despair</a:t>
            </a:r>
            <a:r>
              <a:rPr lang="en-US" sz="2400" dirty="0">
                <a:solidFill>
                  <a:schemeClr val="tx1"/>
                </a:solidFill>
              </a:rPr>
              <a:t>. </a:t>
            </a:r>
            <a:r>
              <a:rPr lang="en-US" sz="2800" dirty="0">
                <a:solidFill>
                  <a:schemeClr val="tx1"/>
                </a:solidFill>
              </a:rPr>
              <a:t>(Sickness, financial ruin, family divided, infidelity, death of a loved one, feel suddenly alone).</a:t>
            </a:r>
            <a:endParaRPr lang="en-US" sz="3200" dirty="0">
              <a:solidFill>
                <a:schemeClr val="tx1"/>
              </a:solidFill>
            </a:endParaRPr>
          </a:p>
          <a:p>
            <a:r>
              <a:rPr lang="en-US" sz="2800" b="1" u="sng" dirty="0">
                <a:solidFill>
                  <a:schemeClr val="tx1"/>
                </a:solidFill>
              </a:rPr>
              <a:t>Dreams did not come true</a:t>
            </a:r>
            <a:r>
              <a:rPr lang="en-US" sz="2800" dirty="0">
                <a:solidFill>
                  <a:schemeClr val="tx1"/>
                </a:solidFill>
              </a:rPr>
              <a:t>.</a:t>
            </a:r>
          </a:p>
        </p:txBody>
      </p:sp>
      <p:sp>
        <p:nvSpPr>
          <p:cNvPr id="4" name="Slide Number Placeholder 3"/>
          <p:cNvSpPr>
            <a:spLocks noGrp="1"/>
          </p:cNvSpPr>
          <p:nvPr>
            <p:ph type="sldNum" sz="quarter" idx="12"/>
          </p:nvPr>
        </p:nvSpPr>
        <p:spPr/>
        <p:txBody>
          <a:bodyPr/>
          <a:lstStyle/>
          <a:p>
            <a:fld id="{293330FC-B4C7-4A28-8BCD-866FFE74E800}" type="slidenum">
              <a:rPr lang="en-US" smtClean="0"/>
              <a:t>10</a:t>
            </a:fld>
            <a:endParaRPr lang="en-US"/>
          </a:p>
        </p:txBody>
      </p:sp>
      <p:sp>
        <p:nvSpPr>
          <p:cNvPr id="7" name="Title 2">
            <a:extLst>
              <a:ext uri="{FF2B5EF4-FFF2-40B4-BE49-F238E27FC236}">
                <a16:creationId xmlns:a16="http://schemas.microsoft.com/office/drawing/2014/main" id="{BFC2B464-1050-4AB3-AD24-E7DD9835AA4B}"/>
              </a:ext>
            </a:extLst>
          </p:cNvPr>
          <p:cNvSpPr>
            <a:spLocks noGrp="1"/>
          </p:cNvSpPr>
          <p:nvPr>
            <p:ph type="title"/>
          </p:nvPr>
        </p:nvSpPr>
        <p:spPr>
          <a:xfrm>
            <a:off x="152400" y="304800"/>
            <a:ext cx="8839200" cy="1353576"/>
          </a:xfrm>
        </p:spPr>
        <p:txBody>
          <a:bodyPr wrap="square">
            <a:spAutoFit/>
          </a:bodyPr>
          <a:lstStyle/>
          <a:p>
            <a:r>
              <a:rPr lang="en-US" b="1" dirty="0">
                <a:solidFill>
                  <a:schemeClr val="tx1"/>
                </a:solidFill>
              </a:rPr>
              <a:t>This Describes Many Believers Today. </a:t>
            </a:r>
            <a:r>
              <a:rPr lang="en-US" b="1" i="1" dirty="0">
                <a:solidFill>
                  <a:schemeClr val="tx1"/>
                </a:solidFill>
              </a:rPr>
              <a:t>Psalms 137:4</a:t>
            </a:r>
            <a:endParaRPr lang="en-US" b="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2872"/>
            <a:ext cx="8991600" cy="1477328"/>
          </a:xfrm>
        </p:spPr>
        <p:txBody>
          <a:bodyPr wrap="square">
            <a:spAutoFit/>
          </a:bodyPr>
          <a:lstStyle/>
          <a:p>
            <a:pPr>
              <a:lnSpc>
                <a:spcPct val="100000"/>
              </a:lnSpc>
            </a:pPr>
            <a:r>
              <a:rPr lang="en-US" sz="3600" b="1" dirty="0">
                <a:solidFill>
                  <a:schemeClr val="tx1"/>
                </a:solidFill>
              </a:rPr>
              <a:t>Why Do We Need To Sing In A Foreign Land?</a:t>
            </a:r>
            <a:br>
              <a:rPr lang="en-US" sz="2400" b="1" dirty="0">
                <a:solidFill>
                  <a:schemeClr val="tx1"/>
                </a:solidFill>
              </a:rPr>
            </a:br>
            <a:r>
              <a:rPr lang="en-US" sz="2700" b="1" dirty="0">
                <a:solidFill>
                  <a:srgbClr val="FF0000"/>
                </a:solidFill>
              </a:rPr>
              <a:t>Psalms 89:1, </a:t>
            </a:r>
            <a:r>
              <a:rPr lang="en-US" sz="2700" b="1" i="1" dirty="0">
                <a:solidFill>
                  <a:srgbClr val="FF0000"/>
                </a:solidFill>
              </a:rPr>
              <a:t>“I will sing of the </a:t>
            </a:r>
            <a:r>
              <a:rPr lang="en-US" sz="2700" b="1" i="1" u="sng" dirty="0">
                <a:solidFill>
                  <a:srgbClr val="FF0000"/>
                </a:solidFill>
              </a:rPr>
              <a:t>lovingkindness of Jehovah</a:t>
            </a:r>
            <a:r>
              <a:rPr lang="en-US" sz="2700" b="1" i="1" dirty="0">
                <a:solidFill>
                  <a:srgbClr val="FF0000"/>
                </a:solidFill>
              </a:rPr>
              <a:t> for ever: with my mouth will I make known </a:t>
            </a:r>
            <a:r>
              <a:rPr lang="en-US" sz="2700" b="1" i="1" u="sng" dirty="0">
                <a:solidFill>
                  <a:srgbClr val="FF0000"/>
                </a:solidFill>
              </a:rPr>
              <a:t>thy faithfulness</a:t>
            </a:r>
            <a:r>
              <a:rPr lang="en-US" sz="2700" b="1" i="1" dirty="0">
                <a:solidFill>
                  <a:srgbClr val="FF0000"/>
                </a:solidFill>
              </a:rPr>
              <a:t> to all generations.”</a:t>
            </a:r>
            <a:endParaRPr lang="en-US" sz="2700" b="1" dirty="0"/>
          </a:p>
        </p:txBody>
      </p:sp>
      <p:sp>
        <p:nvSpPr>
          <p:cNvPr id="2" name="Content Placeholder 1"/>
          <p:cNvSpPr>
            <a:spLocks noGrp="1"/>
          </p:cNvSpPr>
          <p:nvPr>
            <p:ph idx="1"/>
          </p:nvPr>
        </p:nvSpPr>
        <p:spPr>
          <a:xfrm>
            <a:off x="457200" y="1779383"/>
            <a:ext cx="8229600" cy="4552015"/>
          </a:xfrm>
          <a:noFill/>
        </p:spPr>
        <p:txBody>
          <a:bodyPr>
            <a:spAutoFit/>
          </a:bodyPr>
          <a:lstStyle/>
          <a:p>
            <a:pPr>
              <a:buNone/>
            </a:pPr>
            <a:r>
              <a:rPr lang="en-US" sz="3200" b="1" u="sng" dirty="0">
                <a:solidFill>
                  <a:schemeClr val="tx1"/>
                </a:solidFill>
              </a:rPr>
              <a:t>There is Power in song</a:t>
            </a:r>
            <a:r>
              <a:rPr lang="en-US" sz="3200" b="1" dirty="0">
                <a:solidFill>
                  <a:schemeClr val="tx1"/>
                </a:solidFill>
              </a:rPr>
              <a:t>.</a:t>
            </a:r>
          </a:p>
          <a:p>
            <a:pPr>
              <a:buFont typeface="Arial" panose="020B0604020202020204" pitchFamily="34" charset="0"/>
              <a:buChar char="•"/>
            </a:pPr>
            <a:r>
              <a:rPr lang="en-US" sz="2800" dirty="0">
                <a:solidFill>
                  <a:schemeClr val="tx1"/>
                </a:solidFill>
              </a:rPr>
              <a:t> Prepares you for battle. Ephesians 5:15ff</a:t>
            </a:r>
          </a:p>
          <a:p>
            <a:pPr lvl="1"/>
            <a:r>
              <a:rPr lang="en-US" sz="2400" dirty="0">
                <a:solidFill>
                  <a:schemeClr val="tx1"/>
                </a:solidFill>
              </a:rPr>
              <a:t>Jesus sang a hymn before going out to the garden to pray. </a:t>
            </a:r>
            <a:br>
              <a:rPr lang="en-US" sz="2400" dirty="0">
                <a:solidFill>
                  <a:schemeClr val="tx1"/>
                </a:solidFill>
              </a:rPr>
            </a:br>
            <a:r>
              <a:rPr lang="en-US" sz="2400" dirty="0">
                <a:solidFill>
                  <a:schemeClr val="tx1"/>
                </a:solidFill>
              </a:rPr>
              <a:t>Matthew 26:30</a:t>
            </a:r>
          </a:p>
          <a:p>
            <a:pPr lvl="1"/>
            <a:r>
              <a:rPr lang="en-US" sz="2400" dirty="0">
                <a:solidFill>
                  <a:schemeClr val="tx1"/>
                </a:solidFill>
              </a:rPr>
              <a:t>Paul and Silas in prison. Acts 16:25</a:t>
            </a:r>
          </a:p>
          <a:p>
            <a:pPr>
              <a:buFont typeface="Arial" panose="020B0604020202020204" pitchFamily="34" charset="0"/>
              <a:buChar char="•"/>
            </a:pPr>
            <a:r>
              <a:rPr lang="en-US" sz="2800" dirty="0">
                <a:solidFill>
                  <a:schemeClr val="tx1"/>
                </a:solidFill>
              </a:rPr>
              <a:t> Strengthens and builds up others. Colossians 3:12-16</a:t>
            </a:r>
          </a:p>
          <a:p>
            <a:pPr marL="227013" indent="-227013">
              <a:buFont typeface="Arial" panose="020B0604020202020204" pitchFamily="34" charset="0"/>
              <a:buChar char="•"/>
            </a:pPr>
            <a:r>
              <a:rPr lang="en-US" sz="2800" dirty="0">
                <a:solidFill>
                  <a:schemeClr val="tx1"/>
                </a:solidFill>
              </a:rPr>
              <a:t>Keeps you focused upon God.</a:t>
            </a:r>
            <a:br>
              <a:rPr lang="en-US" sz="2800" dirty="0">
                <a:solidFill>
                  <a:schemeClr val="tx1"/>
                </a:solidFill>
              </a:rPr>
            </a:br>
            <a:r>
              <a:rPr lang="en-US" sz="2800" dirty="0">
                <a:solidFill>
                  <a:schemeClr val="tx1"/>
                </a:solidFill>
              </a:rPr>
              <a:t>cf. Ephesians 5:19; Psalms 9:2, </a:t>
            </a:r>
            <a:r>
              <a:rPr lang="en-US" sz="2800" i="1" dirty="0">
                <a:solidFill>
                  <a:schemeClr val="tx1"/>
                </a:solidFill>
              </a:rPr>
              <a:t>“I will be glad and exult in thee; I will sing praise to thy name, O thou Most High.”</a:t>
            </a:r>
            <a:endParaRPr lang="en-US" sz="2800" b="1" dirty="0">
              <a:solidFill>
                <a:schemeClr val="tx1"/>
              </a:solidFill>
            </a:endParaRPr>
          </a:p>
        </p:txBody>
      </p:sp>
      <p:sp>
        <p:nvSpPr>
          <p:cNvPr id="4" name="Slide Number Placeholder 3"/>
          <p:cNvSpPr>
            <a:spLocks noGrp="1"/>
          </p:cNvSpPr>
          <p:nvPr>
            <p:ph type="sldNum" sz="quarter" idx="12"/>
          </p:nvPr>
        </p:nvSpPr>
        <p:spPr/>
        <p:txBody>
          <a:bodyPr/>
          <a:lstStyle/>
          <a:p>
            <a:fld id="{293330FC-B4C7-4A28-8BCD-866FFE74E800}" type="slidenum">
              <a:rPr lang="en-US" smtClean="0"/>
              <a:t>11</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5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0B840-A1EF-459E-952D-62102FDCA9C3}"/>
              </a:ext>
            </a:extLst>
          </p:cNvPr>
          <p:cNvSpPr>
            <a:spLocks noGrp="1"/>
          </p:cNvSpPr>
          <p:nvPr>
            <p:ph type="title"/>
          </p:nvPr>
        </p:nvSpPr>
        <p:spPr>
          <a:xfrm>
            <a:off x="822960" y="685800"/>
            <a:ext cx="7543800" cy="725711"/>
          </a:xfrm>
        </p:spPr>
        <p:txBody>
          <a:bodyPr>
            <a:spAutoFit/>
          </a:bodyPr>
          <a:lstStyle/>
          <a:p>
            <a:r>
              <a:rPr lang="en-US" b="1" dirty="0">
                <a:solidFill>
                  <a:schemeClr val="tx1"/>
                </a:solidFill>
              </a:rPr>
              <a:t>What Shall We Do?</a:t>
            </a:r>
          </a:p>
        </p:txBody>
      </p:sp>
      <p:sp>
        <p:nvSpPr>
          <p:cNvPr id="3" name="Content Placeholder 2">
            <a:extLst>
              <a:ext uri="{FF2B5EF4-FFF2-40B4-BE49-F238E27FC236}">
                <a16:creationId xmlns:a16="http://schemas.microsoft.com/office/drawing/2014/main" id="{7431C3CC-655B-44B6-A845-1EA9236D531F}"/>
              </a:ext>
            </a:extLst>
          </p:cNvPr>
          <p:cNvSpPr>
            <a:spLocks noGrp="1"/>
          </p:cNvSpPr>
          <p:nvPr>
            <p:ph idx="1"/>
          </p:nvPr>
        </p:nvSpPr>
        <p:spPr>
          <a:xfrm>
            <a:off x="132762" y="1780881"/>
            <a:ext cx="8915400" cy="4521238"/>
          </a:xfrm>
        </p:spPr>
        <p:txBody>
          <a:bodyPr wrap="square">
            <a:spAutoFit/>
          </a:bodyPr>
          <a:lstStyle/>
          <a:p>
            <a:pPr marL="457200" indent="-457200">
              <a:buFont typeface="+mj-lt"/>
              <a:buAutoNum type="arabicPeriod"/>
            </a:pPr>
            <a:r>
              <a:rPr lang="en-US" sz="2200" dirty="0"/>
              <a:t>This pandemic is TEMPORARY. Note: Haggai 2:3; </a:t>
            </a:r>
            <a:br>
              <a:rPr lang="en-US" sz="2200" dirty="0"/>
            </a:br>
            <a:r>
              <a:rPr lang="en-US" sz="2200" dirty="0"/>
              <a:t>Ezra 3:10-12; Nehemiah 12:27, 28, 43, 48</a:t>
            </a:r>
          </a:p>
          <a:p>
            <a:pPr marL="457200" indent="-457200">
              <a:buFont typeface="+mj-lt"/>
              <a:buAutoNum type="arabicPeriod"/>
            </a:pPr>
            <a:r>
              <a:rPr lang="en-US" sz="2200" dirty="0"/>
              <a:t>Do not immerse yourself in the news media or in social media.</a:t>
            </a:r>
            <a:br>
              <a:rPr lang="en-US" sz="2200" dirty="0"/>
            </a:br>
            <a:r>
              <a:rPr lang="en-US" sz="2200" dirty="0"/>
              <a:t>cf. Proverbs 25:25</a:t>
            </a:r>
          </a:p>
          <a:p>
            <a:pPr marL="457200" indent="-457200">
              <a:buFont typeface="+mj-lt"/>
              <a:buAutoNum type="arabicPeriod"/>
            </a:pPr>
            <a:r>
              <a:rPr lang="en-US" sz="2200" dirty="0"/>
              <a:t>Let us be considerate of one another. Matthew 22:39</a:t>
            </a:r>
          </a:p>
          <a:p>
            <a:pPr marL="457200" indent="-457200">
              <a:buFont typeface="+mj-lt"/>
              <a:buAutoNum type="arabicPeriod"/>
            </a:pPr>
            <a:r>
              <a:rPr lang="en-US" sz="2200" dirty="0"/>
              <a:t>Remember who you are. Colossians 4:5; Matthew 5:13ff</a:t>
            </a:r>
          </a:p>
          <a:p>
            <a:pPr marL="457200" indent="-457200">
              <a:buFont typeface="+mj-lt"/>
              <a:buAutoNum type="arabicPeriod"/>
            </a:pPr>
            <a:r>
              <a:rPr lang="en-US" sz="2200" dirty="0"/>
              <a:t>Let us communicate with one another. See what we can do to address the immediate temporal needs of others. Philippians 2:2-4</a:t>
            </a:r>
          </a:p>
          <a:p>
            <a:pPr marL="457200" indent="-457200">
              <a:buFont typeface="+mj-lt"/>
              <a:buAutoNum type="arabicPeriod"/>
            </a:pPr>
            <a:r>
              <a:rPr lang="en-US" sz="2200" dirty="0"/>
              <a:t>Let us trust God and pray. 1 Timothy 2:1-3</a:t>
            </a:r>
          </a:p>
          <a:p>
            <a:pPr marL="457200" indent="-457200">
              <a:buFont typeface="+mj-lt"/>
              <a:buAutoNum type="arabicPeriod"/>
            </a:pPr>
            <a:r>
              <a:rPr lang="en-US" sz="2200" dirty="0"/>
              <a:t>Above all, let us focus on spiritual things. Colossians 3:2</a:t>
            </a:r>
            <a:br>
              <a:rPr lang="en-US" sz="2200" dirty="0"/>
            </a:br>
            <a:r>
              <a:rPr lang="en-US" sz="2200" dirty="0">
                <a:solidFill>
                  <a:schemeClr val="bg2">
                    <a:lumMod val="50000"/>
                  </a:schemeClr>
                </a:solidFill>
                <a:hlinkClick r:id="rId2"/>
              </a:rPr>
              <a:t>www.fifthstreeteast.com</a:t>
            </a:r>
            <a:r>
              <a:rPr lang="en-US" sz="2200" dirty="0">
                <a:solidFill>
                  <a:schemeClr val="bg2">
                    <a:lumMod val="50000"/>
                  </a:schemeClr>
                </a:solidFill>
              </a:rPr>
              <a:t> </a:t>
            </a:r>
          </a:p>
        </p:txBody>
      </p:sp>
      <p:sp>
        <p:nvSpPr>
          <p:cNvPr id="4" name="Slide Number Placeholder 3">
            <a:extLst>
              <a:ext uri="{FF2B5EF4-FFF2-40B4-BE49-F238E27FC236}">
                <a16:creationId xmlns:a16="http://schemas.microsoft.com/office/drawing/2014/main" id="{D1A91784-B96A-42D1-8B24-AE5632841BBA}"/>
              </a:ext>
            </a:extLst>
          </p:cNvPr>
          <p:cNvSpPr>
            <a:spLocks noGrp="1"/>
          </p:cNvSpPr>
          <p:nvPr>
            <p:ph type="sldNum" sz="quarter" idx="12"/>
          </p:nvPr>
        </p:nvSpPr>
        <p:spPr/>
        <p:txBody>
          <a:bodyPr/>
          <a:lstStyle/>
          <a:p>
            <a:fld id="{293330FC-B4C7-4A28-8BCD-866FFE74E800}" type="slidenum">
              <a:rPr lang="en-US" smtClean="0"/>
              <a:t>12</a:t>
            </a:fld>
            <a:endParaRPr lang="en-US"/>
          </a:p>
        </p:txBody>
      </p:sp>
    </p:spTree>
    <p:extLst>
      <p:ext uri="{BB962C8B-B14F-4D97-AF65-F5344CB8AC3E}">
        <p14:creationId xmlns:p14="http://schemas.microsoft.com/office/powerpoint/2010/main" val="1351703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2960" y="1011650"/>
            <a:ext cx="7543800" cy="725711"/>
          </a:xfrm>
        </p:spPr>
        <p:txBody>
          <a:bodyPr>
            <a:spAutoFit/>
          </a:bodyPr>
          <a:lstStyle/>
          <a:p>
            <a:r>
              <a:rPr lang="en-US" dirty="0">
                <a:solidFill>
                  <a:schemeClr val="tx1"/>
                </a:solidFill>
              </a:rPr>
              <a:t> </a:t>
            </a:r>
            <a:r>
              <a:rPr lang="en-US" b="1" dirty="0">
                <a:solidFill>
                  <a:schemeClr val="tx1"/>
                </a:solidFill>
              </a:rPr>
              <a:t>Singing In A Foreign Land</a:t>
            </a:r>
            <a:endParaRPr lang="en-US" dirty="0">
              <a:solidFill>
                <a:schemeClr val="tx1"/>
              </a:solidFill>
            </a:endParaRPr>
          </a:p>
        </p:txBody>
      </p:sp>
      <p:sp>
        <p:nvSpPr>
          <p:cNvPr id="2" name="Content Placeholder 1"/>
          <p:cNvSpPr>
            <a:spLocks noGrp="1"/>
          </p:cNvSpPr>
          <p:nvPr>
            <p:ph idx="1"/>
          </p:nvPr>
        </p:nvSpPr>
        <p:spPr>
          <a:xfrm>
            <a:off x="822959" y="1752600"/>
            <a:ext cx="7543801" cy="4619726"/>
          </a:xfrm>
        </p:spPr>
        <p:txBody>
          <a:bodyPr>
            <a:spAutoFit/>
          </a:bodyPr>
          <a:lstStyle/>
          <a:p>
            <a:r>
              <a:rPr lang="en-US" sz="3600" b="1" i="1" dirty="0">
                <a:solidFill>
                  <a:schemeClr val="tx1"/>
                </a:solidFill>
              </a:rPr>
              <a:t>Text:</a:t>
            </a:r>
          </a:p>
          <a:p>
            <a:r>
              <a:rPr lang="en-US" sz="2800" dirty="0">
                <a:solidFill>
                  <a:schemeClr val="tx1"/>
                </a:solidFill>
              </a:rPr>
              <a:t>Psalms 137:1, </a:t>
            </a:r>
            <a:r>
              <a:rPr lang="en-US" sz="2800" i="1" dirty="0">
                <a:solidFill>
                  <a:schemeClr val="tx1"/>
                </a:solidFill>
              </a:rPr>
              <a:t>“By the rivers of Babylon, there we sat down, yea, we wept, when we remembered Zion.”</a:t>
            </a:r>
          </a:p>
          <a:p>
            <a:r>
              <a:rPr lang="en-US" sz="2800" dirty="0">
                <a:solidFill>
                  <a:schemeClr val="tx1"/>
                </a:solidFill>
              </a:rPr>
              <a:t>Psalms 137:3, </a:t>
            </a:r>
            <a:r>
              <a:rPr lang="en-US" sz="2800" i="1" dirty="0">
                <a:solidFill>
                  <a:schemeClr val="tx1"/>
                </a:solidFill>
              </a:rPr>
              <a:t>“For there they that led us captive required of us songs, and they that wasted us (required of us) mirth, (saying), sing us one of the songs of Zion.”</a:t>
            </a:r>
          </a:p>
          <a:p>
            <a:r>
              <a:rPr lang="en-US" sz="2800" b="1" dirty="0">
                <a:solidFill>
                  <a:schemeClr val="tx1"/>
                </a:solidFill>
              </a:rPr>
              <a:t>Psalms 137:4, </a:t>
            </a:r>
            <a:r>
              <a:rPr lang="en-US" sz="2800" i="1" dirty="0">
                <a:solidFill>
                  <a:schemeClr val="tx1"/>
                </a:solidFill>
              </a:rPr>
              <a:t>“</a:t>
            </a:r>
            <a:r>
              <a:rPr lang="en-US" sz="2800" b="1" i="1" dirty="0">
                <a:solidFill>
                  <a:schemeClr val="tx1"/>
                </a:solidFill>
              </a:rPr>
              <a:t>How shall we sing Jehovah’s song in a foreign land?</a:t>
            </a:r>
            <a:r>
              <a:rPr lang="en-US" sz="2800" i="1" dirty="0">
                <a:solidFill>
                  <a:schemeClr val="tx1"/>
                </a:solidFill>
              </a:rPr>
              <a:t>”</a:t>
            </a: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293330FC-B4C7-4A28-8BCD-866FFE74E800}" type="slidenum">
              <a:rPr lang="en-US" smtClean="0"/>
              <a:t>2</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2960" y="1011650"/>
            <a:ext cx="7543800" cy="725711"/>
          </a:xfrm>
        </p:spPr>
        <p:txBody>
          <a:bodyPr>
            <a:spAutoFit/>
          </a:bodyPr>
          <a:lstStyle/>
          <a:p>
            <a:r>
              <a:rPr lang="en-US" b="1" dirty="0">
                <a:solidFill>
                  <a:schemeClr val="tx1"/>
                </a:solidFill>
              </a:rPr>
              <a:t>Singing in the Old Testament</a:t>
            </a:r>
          </a:p>
        </p:txBody>
      </p:sp>
      <p:sp>
        <p:nvSpPr>
          <p:cNvPr id="2" name="Content Placeholder 1"/>
          <p:cNvSpPr>
            <a:spLocks noGrp="1"/>
          </p:cNvSpPr>
          <p:nvPr>
            <p:ph idx="1"/>
          </p:nvPr>
        </p:nvSpPr>
        <p:spPr>
          <a:xfrm>
            <a:off x="822959" y="1842607"/>
            <a:ext cx="7543801" cy="3719993"/>
          </a:xfrm>
        </p:spPr>
        <p:txBody>
          <a:bodyPr>
            <a:spAutoFit/>
          </a:bodyPr>
          <a:lstStyle/>
          <a:p>
            <a:r>
              <a:rPr lang="en-US" sz="2400" dirty="0">
                <a:solidFill>
                  <a:schemeClr val="tx1"/>
                </a:solidFill>
              </a:rPr>
              <a:t>Exodus 15:1, </a:t>
            </a:r>
            <a:r>
              <a:rPr lang="en-US" sz="2400" i="1" dirty="0">
                <a:solidFill>
                  <a:schemeClr val="tx1"/>
                </a:solidFill>
              </a:rPr>
              <a:t>“Then sang Moses and the children of Israel this song unto Jehovah, and spake, saying, </a:t>
            </a:r>
            <a:r>
              <a:rPr lang="en-US" sz="2800" b="1" i="1" dirty="0">
                <a:solidFill>
                  <a:schemeClr val="tx1"/>
                </a:solidFill>
              </a:rPr>
              <a:t>I will sing unto Jehovah</a:t>
            </a:r>
            <a:r>
              <a:rPr lang="en-US" sz="2400" i="1" dirty="0">
                <a:solidFill>
                  <a:schemeClr val="tx1"/>
                </a:solidFill>
              </a:rPr>
              <a:t>, for he hath triumphed gloriously: The horse and his rider hath he thrown into the sea.”</a:t>
            </a:r>
          </a:p>
          <a:p>
            <a:r>
              <a:rPr lang="en-US" sz="2400" dirty="0">
                <a:solidFill>
                  <a:schemeClr val="tx1"/>
                </a:solidFill>
              </a:rPr>
              <a:t>1 Chronicles 16:9, </a:t>
            </a:r>
            <a:r>
              <a:rPr lang="en-US" sz="2400" i="1" dirty="0">
                <a:solidFill>
                  <a:schemeClr val="tx1"/>
                </a:solidFill>
              </a:rPr>
              <a:t>“</a:t>
            </a:r>
            <a:r>
              <a:rPr lang="en-US" sz="2800" b="1" i="1" dirty="0">
                <a:solidFill>
                  <a:schemeClr val="tx1"/>
                </a:solidFill>
              </a:rPr>
              <a:t>Sing unto him, sing praises unto him</a:t>
            </a:r>
            <a:r>
              <a:rPr lang="en-US" sz="2400" i="1" dirty="0">
                <a:solidFill>
                  <a:schemeClr val="tx1"/>
                </a:solidFill>
              </a:rPr>
              <a:t>; Talk ye of all his marvellous works.”</a:t>
            </a:r>
          </a:p>
          <a:p>
            <a:r>
              <a:rPr lang="en-US" sz="2400" dirty="0">
                <a:solidFill>
                  <a:schemeClr val="tx1"/>
                </a:solidFill>
              </a:rPr>
              <a:t>Psalms 7:17, </a:t>
            </a:r>
            <a:r>
              <a:rPr lang="en-US" sz="2400" i="1" dirty="0">
                <a:solidFill>
                  <a:schemeClr val="tx1"/>
                </a:solidFill>
              </a:rPr>
              <a:t>“I will give thanks unto Jehovah according to his righteousness, </a:t>
            </a:r>
            <a:r>
              <a:rPr lang="en-US" sz="2800" b="1" i="1" dirty="0">
                <a:solidFill>
                  <a:schemeClr val="tx1"/>
                </a:solidFill>
              </a:rPr>
              <a:t>and will sing praise </a:t>
            </a:r>
            <a:r>
              <a:rPr lang="en-US" sz="2400" i="1" dirty="0">
                <a:solidFill>
                  <a:schemeClr val="tx1"/>
                </a:solidFill>
              </a:rPr>
              <a:t>to the name of Jehovah Most High.”</a:t>
            </a:r>
          </a:p>
        </p:txBody>
      </p:sp>
      <p:sp>
        <p:nvSpPr>
          <p:cNvPr id="4" name="Slide Number Placeholder 3"/>
          <p:cNvSpPr>
            <a:spLocks noGrp="1"/>
          </p:cNvSpPr>
          <p:nvPr>
            <p:ph type="sldNum" sz="quarter" idx="12"/>
          </p:nvPr>
        </p:nvSpPr>
        <p:spPr/>
        <p:txBody>
          <a:bodyPr/>
          <a:lstStyle/>
          <a:p>
            <a:fld id="{293330FC-B4C7-4A28-8BCD-866FFE74E800}" type="slidenum">
              <a:rPr lang="en-US" smtClean="0"/>
              <a:t>3</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2960" y="1011650"/>
            <a:ext cx="7543800" cy="725711"/>
          </a:xfrm>
        </p:spPr>
        <p:txBody>
          <a:bodyPr>
            <a:spAutoFit/>
          </a:bodyPr>
          <a:lstStyle/>
          <a:p>
            <a:r>
              <a:rPr lang="en-US" b="1" dirty="0">
                <a:solidFill>
                  <a:schemeClr val="tx1"/>
                </a:solidFill>
              </a:rPr>
              <a:t>Singing in the Old Testament</a:t>
            </a:r>
          </a:p>
        </p:txBody>
      </p:sp>
      <p:sp>
        <p:nvSpPr>
          <p:cNvPr id="2" name="Content Placeholder 1"/>
          <p:cNvSpPr>
            <a:spLocks noGrp="1"/>
          </p:cNvSpPr>
          <p:nvPr>
            <p:ph idx="1"/>
          </p:nvPr>
        </p:nvSpPr>
        <p:spPr>
          <a:xfrm>
            <a:off x="822959" y="1845734"/>
            <a:ext cx="7543801" cy="4010329"/>
          </a:xfrm>
        </p:spPr>
        <p:txBody>
          <a:bodyPr>
            <a:spAutoFit/>
          </a:bodyPr>
          <a:lstStyle/>
          <a:p>
            <a:r>
              <a:rPr lang="en-US" sz="2400" dirty="0">
                <a:solidFill>
                  <a:schemeClr val="tx1"/>
                </a:solidFill>
              </a:rPr>
              <a:t>Psalms 13:6, </a:t>
            </a:r>
            <a:r>
              <a:rPr lang="en-US" sz="2400" i="1" dirty="0">
                <a:solidFill>
                  <a:schemeClr val="tx1"/>
                </a:solidFill>
              </a:rPr>
              <a:t>“</a:t>
            </a:r>
            <a:r>
              <a:rPr lang="en-US" sz="2800" b="1" i="1" dirty="0">
                <a:solidFill>
                  <a:schemeClr val="tx1"/>
                </a:solidFill>
              </a:rPr>
              <a:t>I will sing unto Jehovah</a:t>
            </a:r>
            <a:r>
              <a:rPr lang="en-US" sz="2400" i="1" dirty="0">
                <a:solidFill>
                  <a:schemeClr val="tx1"/>
                </a:solidFill>
              </a:rPr>
              <a:t>, because he hath dealt bountifully with me.”</a:t>
            </a:r>
          </a:p>
          <a:p>
            <a:r>
              <a:rPr lang="en-US" sz="2400" dirty="0">
                <a:solidFill>
                  <a:schemeClr val="tx1"/>
                </a:solidFill>
              </a:rPr>
              <a:t>Psalms 66:2, </a:t>
            </a:r>
            <a:r>
              <a:rPr lang="en-US" sz="2400" i="1" dirty="0">
                <a:solidFill>
                  <a:schemeClr val="tx1"/>
                </a:solidFill>
              </a:rPr>
              <a:t>“</a:t>
            </a:r>
            <a:r>
              <a:rPr lang="en-US" sz="2800" b="1" i="1" dirty="0">
                <a:solidFill>
                  <a:schemeClr val="tx1"/>
                </a:solidFill>
              </a:rPr>
              <a:t>Sing forth the glory of his name</a:t>
            </a:r>
            <a:r>
              <a:rPr lang="en-US" sz="2400" i="1" dirty="0">
                <a:solidFill>
                  <a:schemeClr val="tx1"/>
                </a:solidFill>
              </a:rPr>
              <a:t>: make his praise glorious.”</a:t>
            </a:r>
          </a:p>
          <a:p>
            <a:r>
              <a:rPr lang="en-US" sz="2400" dirty="0">
                <a:solidFill>
                  <a:schemeClr val="tx1"/>
                </a:solidFill>
              </a:rPr>
              <a:t>Psalms 89:1, </a:t>
            </a:r>
            <a:r>
              <a:rPr lang="en-US" sz="2400" i="1" dirty="0">
                <a:solidFill>
                  <a:schemeClr val="tx1"/>
                </a:solidFill>
              </a:rPr>
              <a:t>“</a:t>
            </a:r>
            <a:r>
              <a:rPr lang="en-US" sz="2800" b="1" i="1" dirty="0">
                <a:solidFill>
                  <a:schemeClr val="tx1"/>
                </a:solidFill>
              </a:rPr>
              <a:t>I will sing of the lovingkindness of Jehovah</a:t>
            </a:r>
            <a:r>
              <a:rPr lang="en-US" sz="2400" i="1" dirty="0">
                <a:solidFill>
                  <a:schemeClr val="tx1"/>
                </a:solidFill>
              </a:rPr>
              <a:t> for ever: with my mouth will I make known thy faithfulness to all generations.”</a:t>
            </a:r>
          </a:p>
          <a:p>
            <a:r>
              <a:rPr lang="en-US" sz="2400" dirty="0">
                <a:solidFill>
                  <a:schemeClr val="tx1"/>
                </a:solidFill>
              </a:rPr>
              <a:t>Psalms 149:1, </a:t>
            </a:r>
            <a:r>
              <a:rPr lang="en-US" sz="2400" i="1" dirty="0">
                <a:solidFill>
                  <a:schemeClr val="tx1"/>
                </a:solidFill>
              </a:rPr>
              <a:t>“Praise ye Jehovah. </a:t>
            </a:r>
            <a:r>
              <a:rPr lang="en-US" sz="2800" b="1" i="1" dirty="0">
                <a:solidFill>
                  <a:schemeClr val="tx1"/>
                </a:solidFill>
              </a:rPr>
              <a:t>Sing unto Jehovah a new song</a:t>
            </a:r>
            <a:r>
              <a:rPr lang="en-US" sz="2400" i="1" dirty="0">
                <a:solidFill>
                  <a:schemeClr val="tx1"/>
                </a:solidFill>
              </a:rPr>
              <a:t>, and his praise in the assembly of the saints.”</a:t>
            </a:r>
          </a:p>
        </p:txBody>
      </p:sp>
      <p:sp>
        <p:nvSpPr>
          <p:cNvPr id="4" name="Slide Number Placeholder 3"/>
          <p:cNvSpPr>
            <a:spLocks noGrp="1"/>
          </p:cNvSpPr>
          <p:nvPr>
            <p:ph type="sldNum" sz="quarter" idx="12"/>
          </p:nvPr>
        </p:nvSpPr>
        <p:spPr/>
        <p:txBody>
          <a:bodyPr/>
          <a:lstStyle/>
          <a:p>
            <a:fld id="{293330FC-B4C7-4A28-8BCD-866FFE74E800}" type="slidenum">
              <a:rPr lang="en-US" smtClean="0"/>
              <a:t>4</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2960" y="383785"/>
            <a:ext cx="7543800" cy="1353576"/>
          </a:xfrm>
        </p:spPr>
        <p:txBody>
          <a:bodyPr>
            <a:spAutoFit/>
          </a:bodyPr>
          <a:lstStyle/>
          <a:p>
            <a:r>
              <a:rPr lang="en-US" b="1" dirty="0">
                <a:solidFill>
                  <a:schemeClr val="tx1"/>
                </a:solidFill>
              </a:rPr>
              <a:t>Songs Of Ascent</a:t>
            </a:r>
            <a:br>
              <a:rPr lang="en-US" b="1" dirty="0">
                <a:solidFill>
                  <a:schemeClr val="tx1"/>
                </a:solidFill>
              </a:rPr>
            </a:br>
            <a:r>
              <a:rPr lang="en-US" b="1" dirty="0">
                <a:solidFill>
                  <a:schemeClr val="tx1"/>
                </a:solidFill>
              </a:rPr>
              <a:t>Psalms 120-134</a:t>
            </a:r>
          </a:p>
        </p:txBody>
      </p:sp>
      <p:sp>
        <p:nvSpPr>
          <p:cNvPr id="2" name="Content Placeholder 1"/>
          <p:cNvSpPr>
            <a:spLocks noGrp="1"/>
          </p:cNvSpPr>
          <p:nvPr>
            <p:ph idx="1"/>
          </p:nvPr>
        </p:nvSpPr>
        <p:spPr>
          <a:xfrm>
            <a:off x="822959" y="1845734"/>
            <a:ext cx="7543801" cy="3733330"/>
          </a:xfrm>
        </p:spPr>
        <p:txBody>
          <a:bodyPr>
            <a:spAutoFit/>
          </a:bodyPr>
          <a:lstStyle/>
          <a:p>
            <a:r>
              <a:rPr lang="en-US" sz="2800" dirty="0">
                <a:solidFill>
                  <a:schemeClr val="tx1"/>
                </a:solidFill>
              </a:rPr>
              <a:t>Psalms 120:1, </a:t>
            </a:r>
            <a:r>
              <a:rPr lang="en-US" sz="2800" i="1" dirty="0">
                <a:solidFill>
                  <a:schemeClr val="tx1"/>
                </a:solidFill>
              </a:rPr>
              <a:t>“In my distress I cried unto Jehovah, and he answered me.”</a:t>
            </a:r>
          </a:p>
          <a:p>
            <a:r>
              <a:rPr lang="en-US" sz="2800" dirty="0">
                <a:solidFill>
                  <a:schemeClr val="tx1"/>
                </a:solidFill>
              </a:rPr>
              <a:t>Psalms 121:1, </a:t>
            </a:r>
            <a:r>
              <a:rPr lang="en-US" sz="2800" i="1" dirty="0">
                <a:solidFill>
                  <a:schemeClr val="tx1"/>
                </a:solidFill>
              </a:rPr>
              <a:t>“I will lift up mine eyes unto the mountains: from whence shall my help come?”</a:t>
            </a:r>
          </a:p>
          <a:p>
            <a:r>
              <a:rPr lang="en-US" sz="2800" dirty="0">
                <a:solidFill>
                  <a:schemeClr val="tx1"/>
                </a:solidFill>
              </a:rPr>
              <a:t>Psalms 122:1, </a:t>
            </a:r>
            <a:r>
              <a:rPr lang="en-US" sz="2800" i="1" dirty="0">
                <a:solidFill>
                  <a:schemeClr val="tx1"/>
                </a:solidFill>
              </a:rPr>
              <a:t>“I was glad when they said unto me, let us go unto the house of Jehovah.”</a:t>
            </a:r>
          </a:p>
          <a:p>
            <a:r>
              <a:rPr lang="en-US" sz="2800" dirty="0">
                <a:solidFill>
                  <a:schemeClr val="tx1"/>
                </a:solidFill>
              </a:rPr>
              <a:t>Psalms 124:1, </a:t>
            </a:r>
            <a:r>
              <a:rPr lang="en-US" sz="2800" i="1" dirty="0">
                <a:solidFill>
                  <a:schemeClr val="tx1"/>
                </a:solidFill>
              </a:rPr>
              <a:t>“If it had not been Jehovah who was on our side, let Israel now say …”</a:t>
            </a: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293330FC-B4C7-4A28-8BCD-866FFE74E800}" type="slidenum">
              <a:rPr lang="en-US" smtClean="0"/>
              <a:t>5</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6946" y="246624"/>
            <a:ext cx="7810500" cy="1353576"/>
          </a:xfrm>
        </p:spPr>
        <p:txBody>
          <a:bodyPr wrap="square">
            <a:spAutoFit/>
          </a:bodyPr>
          <a:lstStyle/>
          <a:p>
            <a:r>
              <a:rPr lang="en-US" b="1" dirty="0">
                <a:solidFill>
                  <a:schemeClr val="tx1"/>
                </a:solidFill>
              </a:rPr>
              <a:t>Now By The Rivers Of Babylon – Psalms 137 </a:t>
            </a:r>
          </a:p>
        </p:txBody>
      </p:sp>
      <p:sp>
        <p:nvSpPr>
          <p:cNvPr id="2" name="Content Placeholder 1"/>
          <p:cNvSpPr>
            <a:spLocks noGrp="1"/>
          </p:cNvSpPr>
          <p:nvPr>
            <p:ph idx="1"/>
          </p:nvPr>
        </p:nvSpPr>
        <p:spPr>
          <a:xfrm>
            <a:off x="200319" y="1752600"/>
            <a:ext cx="8763000" cy="4577663"/>
          </a:xfrm>
          <a:noFill/>
        </p:spPr>
        <p:txBody>
          <a:bodyPr>
            <a:spAutoFit/>
          </a:bodyPr>
          <a:lstStyle/>
          <a:p>
            <a:pPr>
              <a:buNone/>
            </a:pPr>
            <a:r>
              <a:rPr lang="en-US" sz="3200" b="1" dirty="0">
                <a:solidFill>
                  <a:schemeClr val="tx1"/>
                </a:solidFill>
              </a:rPr>
              <a:t>What Has Happened?</a:t>
            </a:r>
          </a:p>
          <a:p>
            <a:pPr>
              <a:buNone/>
            </a:pPr>
            <a:r>
              <a:rPr lang="de-DE" sz="2400" dirty="0">
                <a:solidFill>
                  <a:schemeClr val="tx1"/>
                </a:solidFill>
              </a:rPr>
              <a:t>Deuteronomy 8:18ff; cf. Deuteronomy 4:24-25; </a:t>
            </a:r>
            <a:r>
              <a:rPr lang="en-US" sz="2400" dirty="0">
                <a:solidFill>
                  <a:schemeClr val="tx1"/>
                </a:solidFill>
              </a:rPr>
              <a:t>Isaiah 1:19</a:t>
            </a:r>
          </a:p>
          <a:p>
            <a:pPr>
              <a:buNone/>
            </a:pPr>
            <a:r>
              <a:rPr lang="en-US" sz="2400" b="1" dirty="0">
                <a:solidFill>
                  <a:schemeClr val="tx1"/>
                </a:solidFill>
              </a:rPr>
              <a:t>Babylonian captivity.</a:t>
            </a:r>
          </a:p>
          <a:p>
            <a:r>
              <a:rPr lang="en-US" sz="2400" dirty="0">
                <a:solidFill>
                  <a:schemeClr val="tx1"/>
                </a:solidFill>
              </a:rPr>
              <a:t>605 BC – The Babylonian king Nebuchadnezzar attacked Jerusalem and King Jehoiakim of Judah was forced into submission, becoming a vassal to Babylon (2 Kings 24:1). Daniel and others were taken into captivity (Daniel 1:1-6).</a:t>
            </a:r>
          </a:p>
          <a:p>
            <a:r>
              <a:rPr lang="en-US" sz="2400" dirty="0">
                <a:solidFill>
                  <a:schemeClr val="tx1"/>
                </a:solidFill>
              </a:rPr>
              <a:t>597 BC – Jehoiakim was taken into captivity </a:t>
            </a:r>
            <a:br>
              <a:rPr lang="en-US" sz="2400" dirty="0">
                <a:solidFill>
                  <a:schemeClr val="tx1"/>
                </a:solidFill>
              </a:rPr>
            </a:br>
            <a:r>
              <a:rPr lang="en-US" sz="2400" dirty="0">
                <a:solidFill>
                  <a:schemeClr val="tx1"/>
                </a:solidFill>
              </a:rPr>
              <a:t>(2 Chronicles 36:5-6). Three months and ten days later, Jehoiachin, along with members of the royal family, were taken into captivity</a:t>
            </a:r>
            <a:br>
              <a:rPr lang="en-US" sz="2400" dirty="0">
                <a:solidFill>
                  <a:schemeClr val="tx1"/>
                </a:solidFill>
              </a:rPr>
            </a:br>
            <a:r>
              <a:rPr lang="en-US" sz="2400" dirty="0">
                <a:solidFill>
                  <a:schemeClr val="tx1"/>
                </a:solidFill>
              </a:rPr>
              <a:t>(2 Chronicles 36:9-10; 2 Kings 24:15-17).</a:t>
            </a:r>
          </a:p>
        </p:txBody>
      </p:sp>
      <p:sp>
        <p:nvSpPr>
          <p:cNvPr id="4" name="Slide Number Placeholder 3"/>
          <p:cNvSpPr>
            <a:spLocks noGrp="1"/>
          </p:cNvSpPr>
          <p:nvPr>
            <p:ph type="sldNum" sz="quarter" idx="12"/>
          </p:nvPr>
        </p:nvSpPr>
        <p:spPr/>
        <p:txBody>
          <a:bodyPr/>
          <a:lstStyle/>
          <a:p>
            <a:fld id="{293330FC-B4C7-4A28-8BCD-866FFE74E800}" type="slidenum">
              <a:rPr lang="en-US" smtClean="0"/>
              <a:t>6</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8811" y="1905000"/>
            <a:ext cx="8686800" cy="4218078"/>
          </a:xfrm>
          <a:solidFill>
            <a:schemeClr val="bg1"/>
          </a:solidFill>
        </p:spPr>
        <p:txBody>
          <a:bodyPr>
            <a:spAutoFit/>
          </a:bodyPr>
          <a:lstStyle/>
          <a:p>
            <a:pPr>
              <a:buNone/>
            </a:pPr>
            <a:r>
              <a:rPr lang="en-US" sz="3500" b="1" dirty="0">
                <a:solidFill>
                  <a:schemeClr val="tx1"/>
                </a:solidFill>
              </a:rPr>
              <a:t>What Has Happened?</a:t>
            </a:r>
          </a:p>
          <a:p>
            <a:pPr>
              <a:buNone/>
            </a:pPr>
            <a:r>
              <a:rPr lang="en-US" sz="2800" b="1" dirty="0">
                <a:solidFill>
                  <a:schemeClr val="tx1"/>
                </a:solidFill>
              </a:rPr>
              <a:t>Babylonian captivity.</a:t>
            </a:r>
          </a:p>
          <a:p>
            <a:r>
              <a:rPr lang="en-US" sz="2800" dirty="0">
                <a:solidFill>
                  <a:schemeClr val="tx1"/>
                </a:solidFill>
              </a:rPr>
              <a:t>586 BC – After a siege lasting approximately one and a half years, Jerusalem was conquered and destroyed. Most of the people were taken into captivity, along with articles from the temple. Only the poorest people remained </a:t>
            </a:r>
            <a:br>
              <a:rPr lang="en-US" sz="2800" dirty="0">
                <a:solidFill>
                  <a:schemeClr val="tx1"/>
                </a:solidFill>
              </a:rPr>
            </a:br>
            <a:r>
              <a:rPr lang="en-US" sz="2800" dirty="0">
                <a:solidFill>
                  <a:schemeClr val="tx1"/>
                </a:solidFill>
              </a:rPr>
              <a:t>(2 Kings 25).</a:t>
            </a:r>
          </a:p>
          <a:p>
            <a:r>
              <a:rPr lang="en-US" sz="2800" dirty="0">
                <a:solidFill>
                  <a:schemeClr val="tx1"/>
                </a:solidFill>
              </a:rPr>
              <a:t>They lived as slaves for the next 70 years.</a:t>
            </a:r>
            <a:br>
              <a:rPr lang="en-US" sz="2800" dirty="0">
                <a:solidFill>
                  <a:schemeClr val="tx1"/>
                </a:solidFill>
              </a:rPr>
            </a:br>
            <a:r>
              <a:rPr lang="en-US" sz="2800" dirty="0">
                <a:solidFill>
                  <a:schemeClr val="tx1"/>
                </a:solidFill>
              </a:rPr>
              <a:t>Jeremiah 25:11-12</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293330FC-B4C7-4A28-8BCD-866FFE74E800}" type="slidenum">
              <a:rPr lang="en-US" smtClean="0"/>
              <a:t>7</a:t>
            </a:fld>
            <a:endParaRPr lang="en-US"/>
          </a:p>
        </p:txBody>
      </p:sp>
      <p:sp>
        <p:nvSpPr>
          <p:cNvPr id="7" name="Title 2">
            <a:extLst>
              <a:ext uri="{FF2B5EF4-FFF2-40B4-BE49-F238E27FC236}">
                <a16:creationId xmlns:a16="http://schemas.microsoft.com/office/drawing/2014/main" id="{522235F4-1C1B-468D-A1F7-A14BEA6242B9}"/>
              </a:ext>
            </a:extLst>
          </p:cNvPr>
          <p:cNvSpPr>
            <a:spLocks noGrp="1"/>
          </p:cNvSpPr>
          <p:nvPr>
            <p:ph type="title"/>
          </p:nvPr>
        </p:nvSpPr>
        <p:spPr>
          <a:xfrm>
            <a:off x="666946" y="246624"/>
            <a:ext cx="7810500" cy="1353576"/>
          </a:xfrm>
        </p:spPr>
        <p:txBody>
          <a:bodyPr wrap="square">
            <a:spAutoFit/>
          </a:bodyPr>
          <a:lstStyle/>
          <a:p>
            <a:r>
              <a:rPr lang="en-US" b="1" dirty="0">
                <a:solidFill>
                  <a:schemeClr val="tx1"/>
                </a:solidFill>
              </a:rPr>
              <a:t>Now By The Rivers Of Babylon – Psalms 137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3933" y="1905000"/>
            <a:ext cx="8863075" cy="3978012"/>
          </a:xfrm>
          <a:noFill/>
        </p:spPr>
        <p:txBody>
          <a:bodyPr>
            <a:spAutoFit/>
          </a:bodyPr>
          <a:lstStyle/>
          <a:p>
            <a:pPr marL="339725" indent="-339725">
              <a:buNone/>
            </a:pPr>
            <a:r>
              <a:rPr lang="en-US" sz="2500" dirty="0">
                <a:solidFill>
                  <a:schemeClr val="tx1"/>
                </a:solidFill>
              </a:rPr>
              <a:t>1. Their houses and lands had been taken from them and given to someone else. The land that had been passed from generation to generation since the conquering of the land. (About 1400 BC)</a:t>
            </a:r>
          </a:p>
          <a:p>
            <a:pPr marL="339725" indent="-339725">
              <a:buNone/>
            </a:pPr>
            <a:r>
              <a:rPr lang="en-US" sz="2500" dirty="0">
                <a:solidFill>
                  <a:schemeClr val="tx1"/>
                </a:solidFill>
              </a:rPr>
              <a:t>2. The Temple of God had been destroyed and the sanctified vessels stolen / misused. (cf. Daniel 1-5; What a dishonor to God.)</a:t>
            </a:r>
          </a:p>
          <a:p>
            <a:pPr marL="339725" indent="-339725">
              <a:buNone/>
            </a:pPr>
            <a:r>
              <a:rPr lang="en-US" sz="2500" dirty="0">
                <a:solidFill>
                  <a:schemeClr val="tx1"/>
                </a:solidFill>
              </a:rPr>
              <a:t>3. Now they are slaves to the Babylonians.</a:t>
            </a:r>
          </a:p>
          <a:p>
            <a:pPr marL="339725" indent="-339725">
              <a:buNone/>
            </a:pPr>
            <a:r>
              <a:rPr lang="en-US" sz="2500" dirty="0">
                <a:solidFill>
                  <a:schemeClr val="tx1"/>
                </a:solidFill>
              </a:rPr>
              <a:t>4. Their men had been killed, women raped, children slaughtered.</a:t>
            </a:r>
          </a:p>
          <a:p>
            <a:pPr marL="339725" indent="-339725">
              <a:buNone/>
            </a:pPr>
            <a:r>
              <a:rPr lang="en-US" sz="2500" dirty="0">
                <a:solidFill>
                  <a:schemeClr val="tx1"/>
                </a:solidFill>
              </a:rPr>
              <a:t>5. Do you think they have a song in their heart? cf. Psalms 122:1</a:t>
            </a:r>
          </a:p>
          <a:p>
            <a:pPr marL="339725" lvl="1" indent="-339725">
              <a:buNone/>
            </a:pPr>
            <a:r>
              <a:rPr lang="en-US" sz="2500" dirty="0">
                <a:solidFill>
                  <a:schemeClr val="tx1"/>
                </a:solidFill>
              </a:rPr>
              <a:t>– No nation. – No home. – No song. – Only memories.</a:t>
            </a:r>
          </a:p>
        </p:txBody>
      </p:sp>
      <p:sp>
        <p:nvSpPr>
          <p:cNvPr id="4" name="Slide Number Placeholder 3"/>
          <p:cNvSpPr>
            <a:spLocks noGrp="1"/>
          </p:cNvSpPr>
          <p:nvPr>
            <p:ph type="sldNum" sz="quarter" idx="12"/>
          </p:nvPr>
        </p:nvSpPr>
        <p:spPr/>
        <p:txBody>
          <a:bodyPr/>
          <a:lstStyle/>
          <a:p>
            <a:fld id="{293330FC-B4C7-4A28-8BCD-866FFE74E800}" type="slidenum">
              <a:rPr lang="en-US" smtClean="0"/>
              <a:t>8</a:t>
            </a:fld>
            <a:endParaRPr lang="en-US"/>
          </a:p>
        </p:txBody>
      </p:sp>
      <p:sp>
        <p:nvSpPr>
          <p:cNvPr id="7" name="Title 2">
            <a:extLst>
              <a:ext uri="{FF2B5EF4-FFF2-40B4-BE49-F238E27FC236}">
                <a16:creationId xmlns:a16="http://schemas.microsoft.com/office/drawing/2014/main" id="{17CC3C11-6C7A-48AE-9709-BDBA5223439F}"/>
              </a:ext>
            </a:extLst>
          </p:cNvPr>
          <p:cNvSpPr>
            <a:spLocks noGrp="1"/>
          </p:cNvSpPr>
          <p:nvPr>
            <p:ph type="title"/>
          </p:nvPr>
        </p:nvSpPr>
        <p:spPr>
          <a:xfrm>
            <a:off x="666946" y="246624"/>
            <a:ext cx="7810500" cy="1353576"/>
          </a:xfrm>
        </p:spPr>
        <p:txBody>
          <a:bodyPr wrap="square">
            <a:spAutoFit/>
          </a:bodyPr>
          <a:lstStyle/>
          <a:p>
            <a:r>
              <a:rPr lang="en-US" b="1" dirty="0">
                <a:solidFill>
                  <a:schemeClr val="tx1"/>
                </a:solidFill>
              </a:rPr>
              <a:t>Now By The Rivers Of Babylon – Psalms 137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fade">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304800"/>
            <a:ext cx="8839200" cy="1353576"/>
          </a:xfrm>
        </p:spPr>
        <p:txBody>
          <a:bodyPr wrap="square">
            <a:spAutoFit/>
          </a:bodyPr>
          <a:lstStyle/>
          <a:p>
            <a:r>
              <a:rPr lang="en-US" b="1" dirty="0">
                <a:solidFill>
                  <a:schemeClr val="tx1"/>
                </a:solidFill>
              </a:rPr>
              <a:t>This Describes Many Believers Today. </a:t>
            </a:r>
            <a:r>
              <a:rPr lang="en-US" b="1" i="1" dirty="0">
                <a:solidFill>
                  <a:schemeClr val="tx1"/>
                </a:solidFill>
              </a:rPr>
              <a:t>Psalms 137:4</a:t>
            </a:r>
            <a:endParaRPr lang="en-US" b="1" dirty="0">
              <a:solidFill>
                <a:schemeClr val="tx1"/>
              </a:solidFill>
            </a:endParaRPr>
          </a:p>
        </p:txBody>
      </p:sp>
      <p:sp>
        <p:nvSpPr>
          <p:cNvPr id="2" name="Content Placeholder 1"/>
          <p:cNvSpPr>
            <a:spLocks noGrp="1"/>
          </p:cNvSpPr>
          <p:nvPr>
            <p:ph idx="1"/>
          </p:nvPr>
        </p:nvSpPr>
        <p:spPr>
          <a:xfrm>
            <a:off x="822959" y="1845734"/>
            <a:ext cx="7543801" cy="3815403"/>
          </a:xfrm>
        </p:spPr>
        <p:txBody>
          <a:bodyPr>
            <a:spAutoFit/>
          </a:bodyPr>
          <a:lstStyle/>
          <a:p>
            <a:pPr>
              <a:buNone/>
            </a:pPr>
            <a:r>
              <a:rPr lang="en-US" sz="3200" b="1" dirty="0">
                <a:solidFill>
                  <a:schemeClr val="tx1"/>
                </a:solidFill>
              </a:rPr>
              <a:t>We live in a foreign land.</a:t>
            </a:r>
          </a:p>
          <a:p>
            <a:pPr>
              <a:buNone/>
            </a:pPr>
            <a:r>
              <a:rPr lang="en-US" sz="3200" b="1" u="sng" dirty="0">
                <a:solidFill>
                  <a:schemeClr val="tx1"/>
                </a:solidFill>
              </a:rPr>
              <a:t>Society’s morals are corrupt</a:t>
            </a:r>
            <a:r>
              <a:rPr lang="en-US" sz="3200" b="1" dirty="0">
                <a:solidFill>
                  <a:schemeClr val="tx1"/>
                </a:solidFill>
              </a:rPr>
              <a:t>.</a:t>
            </a:r>
          </a:p>
          <a:p>
            <a:pPr>
              <a:buFont typeface="Arial" panose="020B0604020202020204" pitchFamily="34" charset="0"/>
              <a:buChar char="•"/>
            </a:pPr>
            <a:r>
              <a:rPr lang="en-US" sz="2800" dirty="0">
                <a:solidFill>
                  <a:schemeClr val="tx1"/>
                </a:solidFill>
              </a:rPr>
              <a:t> Fornication is normalized.</a:t>
            </a:r>
          </a:p>
          <a:p>
            <a:pPr>
              <a:buFont typeface="Arial" panose="020B0604020202020204" pitchFamily="34" charset="0"/>
              <a:buChar char="•"/>
            </a:pPr>
            <a:r>
              <a:rPr lang="en-US" sz="2800" dirty="0">
                <a:solidFill>
                  <a:schemeClr val="tx1"/>
                </a:solidFill>
              </a:rPr>
              <a:t> Homosexual marriages recognized.</a:t>
            </a:r>
            <a:br>
              <a:rPr lang="en-US" sz="2800" dirty="0">
                <a:solidFill>
                  <a:schemeClr val="tx1"/>
                </a:solidFill>
              </a:rPr>
            </a:br>
            <a:r>
              <a:rPr lang="en-US" sz="2800" dirty="0">
                <a:solidFill>
                  <a:schemeClr val="tx1"/>
                </a:solidFill>
              </a:rPr>
              <a:t>cf. Genesis 19:24; Romans 1:26</a:t>
            </a:r>
          </a:p>
          <a:p>
            <a:pPr>
              <a:buFont typeface="Arial" panose="020B0604020202020204" pitchFamily="34" charset="0"/>
              <a:buChar char="•"/>
            </a:pPr>
            <a:r>
              <a:rPr lang="en-US" sz="2800" dirty="0">
                <a:solidFill>
                  <a:schemeClr val="tx1"/>
                </a:solidFill>
              </a:rPr>
              <a:t> Abortion on demand (over 60 million, since 1973).</a:t>
            </a:r>
          </a:p>
          <a:p>
            <a:pPr>
              <a:buFont typeface="Arial" panose="020B0604020202020204" pitchFamily="34" charset="0"/>
              <a:buChar char="•"/>
            </a:pPr>
            <a:r>
              <a:rPr lang="en-US" sz="2800" dirty="0">
                <a:solidFill>
                  <a:schemeClr val="tx1"/>
                </a:solidFill>
              </a:rPr>
              <a:t> Christians are vilified.</a:t>
            </a:r>
            <a:endParaRPr lang="en-US" sz="2800" b="1" dirty="0">
              <a:solidFill>
                <a:schemeClr val="tx1"/>
              </a:solidFill>
            </a:endParaRPr>
          </a:p>
        </p:txBody>
      </p:sp>
      <p:sp>
        <p:nvSpPr>
          <p:cNvPr id="4" name="Slide Number Placeholder 3"/>
          <p:cNvSpPr>
            <a:spLocks noGrp="1"/>
          </p:cNvSpPr>
          <p:nvPr>
            <p:ph type="sldNum" sz="quarter" idx="12"/>
          </p:nvPr>
        </p:nvSpPr>
        <p:spPr/>
        <p:txBody>
          <a:bodyPr/>
          <a:lstStyle/>
          <a:p>
            <a:fld id="{293330FC-B4C7-4A28-8BCD-866FFE74E800}" type="slidenum">
              <a:rPr lang="en-US" smtClean="0"/>
              <a:t>9</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4087</TotalTime>
  <Words>1066</Words>
  <Application>Microsoft Office PowerPoint</Application>
  <PresentationFormat>On-screen Show (4:3)</PresentationFormat>
  <Paragraphs>78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Retrospect</vt:lpstr>
      <vt:lpstr>Singing In A Foreign Land</vt:lpstr>
      <vt:lpstr> Singing In A Foreign Land</vt:lpstr>
      <vt:lpstr>Singing in the Old Testament</vt:lpstr>
      <vt:lpstr>Singing in the Old Testament</vt:lpstr>
      <vt:lpstr>Songs Of Ascent Psalms 120-134</vt:lpstr>
      <vt:lpstr>Now By The Rivers Of Babylon – Psalms 137 </vt:lpstr>
      <vt:lpstr>Now By The Rivers Of Babylon – Psalms 137 </vt:lpstr>
      <vt:lpstr>Now By The Rivers Of Babylon – Psalms 137 </vt:lpstr>
      <vt:lpstr>This Describes Many Believers Today. Psalms 137:4</vt:lpstr>
      <vt:lpstr>This Describes Many Believers Today. Psalms 137:4</vt:lpstr>
      <vt:lpstr>Why Do We Need To Sing In A Foreign Land? Psalms 89:1, “I will sing of the lovingkindness of Jehovah for ever: with my mouth will I make known thy faithfulness to all generations.”</vt:lpstr>
      <vt:lpstr>What Shall We Do?</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Singing In A Foreign Land (2)</dc:title>
  <dc:creator>Micky Galloway</dc:creator>
  <cp:lastModifiedBy>Richard Lidh</cp:lastModifiedBy>
  <cp:revision>38</cp:revision>
  <cp:lastPrinted>2020-04-05T19:13:40Z</cp:lastPrinted>
  <dcterms:created xsi:type="dcterms:W3CDTF">2017-04-09T12:06:31Z</dcterms:created>
  <dcterms:modified xsi:type="dcterms:W3CDTF">2020-04-05T19:13:50Z</dcterms:modified>
</cp:coreProperties>
</file>